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35" r:id="rId5"/>
    <p:sldId id="337" r:id="rId6"/>
    <p:sldId id="338" r:id="rId7"/>
    <p:sldId id="339" r:id="rId8"/>
    <p:sldId id="350" r:id="rId9"/>
    <p:sldId id="340" r:id="rId10"/>
    <p:sldId id="341" r:id="rId11"/>
    <p:sldId id="348" r:id="rId12"/>
    <p:sldId id="343" r:id="rId13"/>
    <p:sldId id="349" r:id="rId14"/>
    <p:sldId id="351" r:id="rId15"/>
    <p:sldId id="344" r:id="rId16"/>
    <p:sldId id="345" r:id="rId17"/>
    <p:sldId id="346" r:id="rId18"/>
    <p:sldId id="354" r:id="rId19"/>
    <p:sldId id="352" r:id="rId20"/>
    <p:sldId id="355" r:id="rId21"/>
    <p:sldId id="357" r:id="rId22"/>
    <p:sldId id="358" r:id="rId23"/>
    <p:sldId id="359" r:id="rId24"/>
    <p:sldId id="371" r:id="rId25"/>
    <p:sldId id="372" r:id="rId26"/>
    <p:sldId id="360" r:id="rId27"/>
    <p:sldId id="373" r:id="rId28"/>
    <p:sldId id="374" r:id="rId29"/>
    <p:sldId id="375" r:id="rId30"/>
    <p:sldId id="370" r:id="rId31"/>
    <p:sldId id="376" r:id="rId32"/>
    <p:sldId id="377" r:id="rId33"/>
    <p:sldId id="34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9" autoAdjust="0"/>
    <p:restoredTop sz="95361" autoAdjust="0"/>
  </p:normalViewPr>
  <p:slideViewPr>
    <p:cSldViewPr snapToGrid="0">
      <p:cViewPr>
        <p:scale>
          <a:sx n="50" d="100"/>
          <a:sy n="50" d="100"/>
        </p:scale>
        <p:origin x="3360" y="188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4502834"/>
          </a:xfrm>
        </p:spPr>
        <p:txBody>
          <a:bodyPr/>
          <a:lstStyle/>
          <a:p>
            <a:r>
              <a:rPr lang="en-US" dirty="0"/>
              <a:t>BSBCTR611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Applying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D417-1031-6303-3943-BEF676202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708" y="925001"/>
            <a:ext cx="3961075" cy="50086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Senior Management</a:t>
            </a:r>
            <a:br>
              <a:rPr lang="en-US" dirty="0"/>
            </a:br>
            <a:r>
              <a:rPr lang="en-US" dirty="0"/>
              <a:t> and Founders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Operations Team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Manufacturing Team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Sales Team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Customers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Finance Team and Investors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A737F-22EE-A98E-E9B2-3936C5E5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3D7E5-51FD-1CC0-0686-33DF8B2086DD}"/>
              </a:ext>
            </a:extLst>
          </p:cNvPr>
          <p:cNvSpPr txBox="1"/>
          <p:nvPr/>
        </p:nvSpPr>
        <p:spPr>
          <a:xfrm>
            <a:off x="6993837" y="2570904"/>
            <a:ext cx="609765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IT Professional (My Role)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IT Professional Supervisor (Divya Sapra)</a:t>
            </a:r>
          </a:p>
        </p:txBody>
      </p:sp>
      <p:pic>
        <p:nvPicPr>
          <p:cNvPr id="9" name="Picture 8" descr="Cartoon Stick Man Drawing Conceptual Illustration Of Cheerful, Optimistic  And Smiling Businessman Waving His Hand. Royalty Free SVG, Cliparts,  Vectors, and Stock Illustration. Image 127716907.">
            <a:extLst>
              <a:ext uri="{FF2B5EF4-FFF2-40B4-BE49-F238E27FC236}">
                <a16:creationId xmlns:a16="http://schemas.microsoft.com/office/drawing/2014/main" id="{256897D8-E58B-CD10-5EA2-4EDA40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7" y="1453045"/>
            <a:ext cx="2868569" cy="378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1961-7474-4DB0-97FF-E232C78B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AF2C-3B4C-542B-6CA4-F8E1E316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Summary of Numeric and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191235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Summary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992913"/>
            <a:ext cx="3193509" cy="2380304"/>
          </a:xfrm>
        </p:spPr>
        <p:txBody>
          <a:bodyPr>
            <a:normAutofit/>
          </a:bodyPr>
          <a:lstStyle/>
          <a:p>
            <a:r>
              <a:rPr lang="en-AU" dirty="0"/>
              <a:t>Although demand increased Revenue by 57% compared to the previous year, the Net Profit Margin fell to less than half (from 20% to 9.1%).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1546981-266E-269F-A48F-A40E0B2355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71630321"/>
              </p:ext>
            </p:extLst>
          </p:nvPr>
        </p:nvGraphicFramePr>
        <p:xfrm>
          <a:off x="4688222" y="1992913"/>
          <a:ext cx="6464300" cy="16548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72951243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46500286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6782938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6261838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Performance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Revenue (millions)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Net Profit (millions)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Net cash flow (millions)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97445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2019 (current)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 $                        35 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 $                           7 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 $                                  4 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19582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2020 (projection)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 $                       45 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 $                           9 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 $                                  5 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317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2020 (revised projection)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 $                       55 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 $                           5 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-$                                  3 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0260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8E9625-9082-AB84-7AB0-0A75D07865AD}"/>
              </a:ext>
            </a:extLst>
          </p:cNvPr>
          <p:cNvSpPr txBox="1"/>
          <p:nvPr/>
        </p:nvSpPr>
        <p:spPr>
          <a:xfrm>
            <a:off x="911352" y="5197964"/>
            <a:ext cx="9955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This demonstrates that the current operating model is inefficient in the face of disruptions, and an ERP intervention is required to restore profitability.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8AC86-E00B-559B-0557-074081380FE7}"/>
              </a:ext>
            </a:extLst>
          </p:cNvPr>
          <p:cNvSpPr txBox="1"/>
          <p:nvPr/>
        </p:nvSpPr>
        <p:spPr>
          <a:xfrm>
            <a:off x="893064" y="2660244"/>
            <a:ext cx="337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/>
              <a:t>Due to factory closures, only 500 of the 2,000 tablets scheduled for shipment in April were completed on time, reducing the company's ability to convert sales into cash.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6CFA6-9EE0-D7EC-7752-C5044D51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73" y="1815418"/>
            <a:ext cx="6390683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300C-E4F8-6121-BE97-F55CF9B997A0}"/>
              </a:ext>
            </a:extLst>
          </p:cNvPr>
          <p:cNvSpPr txBox="1"/>
          <p:nvPr/>
        </p:nvSpPr>
        <p:spPr>
          <a:xfrm>
            <a:off x="704219" y="931110"/>
            <a:ext cx="908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/>
              <a:t>This demonstrates that growth without stable operations and manufacturing capacity has created significant financial pressure, particularly due to increased costs, reduced margins, and greater working capital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45FE9-6EF9-F427-54E1-EEF29AD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0" y="2081713"/>
            <a:ext cx="6336665" cy="39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51B-C0AA-294C-2D42-3DF0681F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E1CA-CB41-ED22-8ED6-90A6FDBC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solution features</a:t>
            </a:r>
          </a:p>
        </p:txBody>
      </p:sp>
    </p:spTree>
    <p:extLst>
      <p:ext uri="{BB962C8B-B14F-4D97-AF65-F5344CB8AC3E}">
        <p14:creationId xmlns:p14="http://schemas.microsoft.com/office/powerpoint/2010/main" val="381174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CB2-4FD1-5A68-A65C-8A990704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0D1-5060-FB19-7C5E-19E03CFE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Objectives when pursuing solutions 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25C0-2E8B-B816-3B71-660AB29F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814346"/>
          </a:xfrm>
        </p:spPr>
        <p:txBody>
          <a:bodyPr>
            <a:normAutofit/>
          </a:bodyPr>
          <a:lstStyle/>
          <a:p>
            <a:r>
              <a:rPr lang="en-AU" dirty="0"/>
              <a:t>Reduce dependence on a single manufacturing plant and improve supply chain efficiency.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8603-5013-2010-339B-3C74C35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03A27-71B6-45DE-DB39-EC39D8BC718D}"/>
              </a:ext>
            </a:extLst>
          </p:cNvPr>
          <p:cNvSpPr txBox="1"/>
          <p:nvPr/>
        </p:nvSpPr>
        <p:spPr>
          <a:xfrm>
            <a:off x="911352" y="452216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Ensure the continuity of product and service delivery to meet growing demand.</a:t>
            </a:r>
          </a:p>
        </p:txBody>
      </p:sp>
      <p:pic>
        <p:nvPicPr>
          <p:cNvPr id="8" name="Picture 7" descr="Objective Images - Free Download on Freepik">
            <a:extLst>
              <a:ext uri="{FF2B5EF4-FFF2-40B4-BE49-F238E27FC236}">
                <a16:creationId xmlns:a16="http://schemas.microsoft.com/office/drawing/2014/main" id="{B10A1358-7C9B-1A36-E77A-CDBAFBE6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087880"/>
            <a:ext cx="3681343" cy="36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C2CC-41FF-0AA5-5208-DBA3422B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tage Cartoons and Comics - funny pictures from CartoonStock">
            <a:extLst>
              <a:ext uri="{FF2B5EF4-FFF2-40B4-BE49-F238E27FC236}">
                <a16:creationId xmlns:a16="http://schemas.microsoft.com/office/drawing/2014/main" id="{81F8BFCA-9290-A411-1E21-BF4E210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28" y="2087880"/>
            <a:ext cx="3436493" cy="39657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72E4-4BD9-D8FB-4740-E1F6FD97A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4398397" cy="1477328"/>
          </a:xfrm>
        </p:spPr>
        <p:txBody>
          <a:bodyPr>
            <a:normAutofit/>
          </a:bodyPr>
          <a:lstStyle/>
          <a:p>
            <a:pPr lvl="0"/>
            <a:r>
              <a:rPr lang="en-AU" dirty="0"/>
              <a:t>Improved financial stability due to better workflow management, cost control, and sustainable profit margins.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36F7-963C-473D-A97E-729709171237}"/>
              </a:ext>
            </a:extLst>
          </p:cNvPr>
          <p:cNvSpPr txBox="1"/>
          <p:nvPr/>
        </p:nvSpPr>
        <p:spPr>
          <a:xfrm>
            <a:off x="7702826" y="4410378"/>
            <a:ext cx="3411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dirty="0"/>
              <a:t>Greater operational resilience, reducing the risk of future disruptions caused by factory closures or geopolitical tensions.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14658-EBF9-B347-0643-505CA8C4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Advantages of solving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063DA-C2C5-7CBE-C2F7-86D801C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3B07-CA2E-5D91-AE72-7E33F18E9F59}"/>
              </a:ext>
            </a:extLst>
          </p:cNvPr>
          <p:cNvSpPr txBox="1"/>
          <p:nvPr/>
        </p:nvSpPr>
        <p:spPr>
          <a:xfrm>
            <a:off x="911352" y="4340805"/>
            <a:ext cx="3523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dirty="0"/>
              <a:t>Improved scalability and expansion, due to less reliance on a single manufacturing plan.</a:t>
            </a:r>
          </a:p>
        </p:txBody>
      </p:sp>
    </p:spTree>
    <p:extLst>
      <p:ext uri="{BB962C8B-B14F-4D97-AF65-F5344CB8AC3E}">
        <p14:creationId xmlns:p14="http://schemas.microsoft.com/office/powerpoint/2010/main" val="336894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B77-FDAE-5CF0-6F6C-A0F4F244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5D6E-AF6D-3E2A-F41E-3DBC321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Risks involved in pursuing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AB501-E239-BE31-7295-887B183DF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80"/>
            <a:ext cx="3921318" cy="15995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dirty="0"/>
              <a:t>Financial risk: Solutions such as establishing a second manufacturing plant, outsourcing manufacturing or making software cloud-base solutions require a high initial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7911F-F52D-7450-1496-2109ED89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8FFCD-9D7E-51EC-76B6-3303CF7FFA82}"/>
              </a:ext>
            </a:extLst>
          </p:cNvPr>
          <p:cNvSpPr txBox="1"/>
          <p:nvPr/>
        </p:nvSpPr>
        <p:spPr>
          <a:xfrm>
            <a:off x="8945741" y="2604556"/>
            <a:ext cx="2347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dirty="0"/>
              <a:t>Operational and transition risk: Changing manufacturing processes can disrupt existing supply chain workflows, systems, and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A40F2-282A-90DC-D2A5-1AA5608ECAE4}"/>
              </a:ext>
            </a:extLst>
          </p:cNvPr>
          <p:cNvSpPr txBox="1"/>
          <p:nvPr/>
        </p:nvSpPr>
        <p:spPr>
          <a:xfrm>
            <a:off x="911352" y="4366855"/>
            <a:ext cx="40582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dirty="0"/>
              <a:t>Strategic and execution risk: There is a risk that the selected solution will not deliver the expected benefits if market conditions change or operating costs do not decrease.</a:t>
            </a:r>
          </a:p>
        </p:txBody>
      </p:sp>
      <p:pic>
        <p:nvPicPr>
          <p:cNvPr id="10" name="Picture 9" descr="1,100+ Risk Management Cartoons Stock Photos, Pictures &amp; Royalty-Free  Images - iStock">
            <a:extLst>
              <a:ext uri="{FF2B5EF4-FFF2-40B4-BE49-F238E27FC236}">
                <a16:creationId xmlns:a16="http://schemas.microsoft.com/office/drawing/2014/main" id="{2CE91AEB-E39F-28CB-1730-92763C8B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98" y="2086222"/>
            <a:ext cx="3711957" cy="3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C988-4818-AF12-8B36-8EE8EF4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370B-5E35-243E-2944-330C3E4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5148943"/>
          </a:xfrm>
        </p:spPr>
        <p:txBody>
          <a:bodyPr/>
          <a:lstStyle/>
          <a:p>
            <a:r>
              <a:rPr lang="en-AU" dirty="0"/>
              <a:t>Relevant Legislative and Organisational Requirements,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15257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AU" dirty="0"/>
              <a:t>Business Overview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E08A-B6D7-55F8-5D75-6834AFBE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roseph Chillaxton | Regular Show Wiki | Fandom">
            <a:extLst>
              <a:ext uri="{FF2B5EF4-FFF2-40B4-BE49-F238E27FC236}">
                <a16:creationId xmlns:a16="http://schemas.microsoft.com/office/drawing/2014/main" id="{FB99BABC-F2A9-D8E0-04B2-B07E76E4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021154" y="1062981"/>
            <a:ext cx="4774550" cy="5278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401B-00AF-FB3A-E0F7-9A1CA50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13675-7415-AAF2-0338-5B3072FF3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039" y="3063239"/>
            <a:ext cx="3311333" cy="2486955"/>
          </a:xfrm>
        </p:spPr>
        <p:txBody>
          <a:bodyPr>
            <a:normAutofit/>
          </a:bodyPr>
          <a:lstStyle/>
          <a:p>
            <a:pPr lvl="0"/>
            <a:r>
              <a:rPr lang="en-AU" b="1" dirty="0"/>
              <a:t>Privacy and Data Security</a:t>
            </a:r>
            <a:endParaRPr lang="en-AU" dirty="0"/>
          </a:p>
          <a:p>
            <a:r>
              <a:rPr lang="en-AU" dirty="0"/>
              <a:t>The Privacy Act 1988</a:t>
            </a:r>
          </a:p>
          <a:p>
            <a:r>
              <a:rPr lang="en-AU" dirty="0"/>
              <a:t>Australian Privacy Principles (PPA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3960-F3CD-86BD-67CC-C21B0D4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EDCCD7D-A4EE-EE22-EADC-BFD09AEA7CA9}"/>
              </a:ext>
            </a:extLst>
          </p:cNvPr>
          <p:cNvSpPr txBox="1">
            <a:spLocks/>
          </p:cNvSpPr>
          <p:nvPr/>
        </p:nvSpPr>
        <p:spPr>
          <a:xfrm>
            <a:off x="6783572" y="2087880"/>
            <a:ext cx="4509268" cy="3228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dirty="0"/>
              <a:t>Financial and Consumer Law</a:t>
            </a:r>
            <a:endParaRPr lang="en-AU" dirty="0"/>
          </a:p>
          <a:p>
            <a:r>
              <a:rPr lang="en-AU" dirty="0"/>
              <a:t>Corporations Act 2001.</a:t>
            </a:r>
            <a:br>
              <a:rPr lang="en-AU" dirty="0"/>
            </a:br>
            <a:endParaRPr lang="en-AU" dirty="0"/>
          </a:p>
          <a:p>
            <a:r>
              <a:rPr lang="en-AU" dirty="0"/>
              <a:t>Anti-Money Laundering and Counter-Terrorism Financing Act 2006 (AML/CTF</a:t>
            </a:r>
          </a:p>
          <a:p>
            <a:r>
              <a:rPr lang="en-AU" dirty="0"/>
              <a:t>Secured Transactions Act 2009</a:t>
            </a:r>
          </a:p>
          <a:p>
            <a:r>
              <a:rPr lang="en-AU" dirty="0"/>
              <a:t>Competition and Consumer Protection Act 2010</a:t>
            </a:r>
          </a:p>
        </p:txBody>
      </p:sp>
    </p:spTree>
    <p:extLst>
      <p:ext uri="{BB962C8B-B14F-4D97-AF65-F5344CB8AC3E}">
        <p14:creationId xmlns:p14="http://schemas.microsoft.com/office/powerpoint/2010/main" val="120219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5E3F-85D4-118C-4EE2-2429EF6D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462-2EC1-6359-2A86-1E594036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3BA8-A7D8-2DD6-36D6-0585AAF56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438400"/>
            <a:ext cx="4679390" cy="1249680"/>
          </a:xfrm>
        </p:spPr>
        <p:txBody>
          <a:bodyPr>
            <a:normAutofit/>
          </a:bodyPr>
          <a:lstStyle/>
          <a:p>
            <a:pPr lvl="0"/>
            <a:r>
              <a:rPr lang="en-AU" b="1" dirty="0"/>
              <a:t>Employment and Performance Management</a:t>
            </a:r>
            <a:endParaRPr lang="en-AU" dirty="0"/>
          </a:p>
          <a:p>
            <a:r>
              <a:rPr lang="en-AU" dirty="0"/>
              <a:t>The Fair Work Act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71F9E-E423-A02C-674E-C6CFFA99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5718C9-4433-4BF0-AEF0-667A94234B8D}"/>
              </a:ext>
            </a:extLst>
          </p:cNvPr>
          <p:cNvSpPr txBox="1">
            <a:spLocks/>
          </p:cNvSpPr>
          <p:nvPr/>
        </p:nvSpPr>
        <p:spPr>
          <a:xfrm>
            <a:off x="7071360" y="4445472"/>
            <a:ext cx="4509268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dirty="0"/>
              <a:t>Digital Security and Cybersecurity</a:t>
            </a:r>
            <a:endParaRPr lang="en-AU" dirty="0"/>
          </a:p>
          <a:p>
            <a:r>
              <a:rPr lang="en-AU" dirty="0"/>
              <a:t>Cybercrime Act 2001</a:t>
            </a:r>
          </a:p>
        </p:txBody>
      </p:sp>
      <p:pic>
        <p:nvPicPr>
          <p:cNvPr id="3" name="Picture 2" descr="17,000+ Stick Figure Computer Stock Illustrations, Royalty-Free Vector  Graphics &amp; Clip Art - iStock">
            <a:extLst>
              <a:ext uri="{FF2B5EF4-FFF2-40B4-BE49-F238E27FC236}">
                <a16:creationId xmlns:a16="http://schemas.microsoft.com/office/drawing/2014/main" id="{A9EB0714-2A65-7C15-2808-DD4F2200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40" y="3813273"/>
            <a:ext cx="2385006" cy="2763578"/>
          </a:xfrm>
          <a:prstGeom prst="rect">
            <a:avLst/>
          </a:prstGeom>
        </p:spPr>
      </p:pic>
      <p:pic>
        <p:nvPicPr>
          <p:cNvPr id="6" name="Picture 5" descr="Cartoon of Policeman or Police Officer Indicating Stop or Halt Gesture  Stock Vector - Illustration of drawn, cartoon: 114635649">
            <a:extLst>
              <a:ext uri="{FF2B5EF4-FFF2-40B4-BE49-F238E27FC236}">
                <a16:creationId xmlns:a16="http://schemas.microsoft.com/office/drawing/2014/main" id="{AD94FB4F-3635-B45B-510A-76A45CDB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6" y="1071408"/>
            <a:ext cx="2128372" cy="31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3A9F-0F8E-83EE-0F69-E5AE3D63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797E-59F5-83DC-AF33-23063C8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Relevant Legislation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A77C9-18FE-7CB3-C496-21E78DDC8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575559"/>
            <a:ext cx="3311333" cy="975360"/>
          </a:xfrm>
        </p:spPr>
        <p:txBody>
          <a:bodyPr>
            <a:normAutofit/>
          </a:bodyPr>
          <a:lstStyle/>
          <a:p>
            <a:pPr lvl="0"/>
            <a:r>
              <a:rPr lang="en-AU" b="1" dirty="0"/>
              <a:t>Technical Barriers to Trade (TBT)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19-1A2A-B03A-AE1A-992B239C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1BBC2E-DFA6-5405-989D-136604FB0ECD}"/>
              </a:ext>
            </a:extLst>
          </p:cNvPr>
          <p:cNvSpPr txBox="1">
            <a:spLocks/>
          </p:cNvSpPr>
          <p:nvPr/>
        </p:nvSpPr>
        <p:spPr>
          <a:xfrm>
            <a:off x="7071360" y="2575559"/>
            <a:ext cx="4509268" cy="97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b="1" dirty="0"/>
              <a:t>The Copyright Act of 1968</a:t>
            </a:r>
            <a:endParaRPr lang="en-AU" dirty="0"/>
          </a:p>
        </p:txBody>
      </p:sp>
      <p:pic>
        <p:nvPicPr>
          <p:cNvPr id="3" name="Picture 2" descr="Cargo ship cartoon flat style | Premium Vector">
            <a:extLst>
              <a:ext uri="{FF2B5EF4-FFF2-40B4-BE49-F238E27FC236}">
                <a16:creationId xmlns:a16="http://schemas.microsoft.com/office/drawing/2014/main" id="{3FB827AA-C0F2-2BD4-135A-F2BD9D38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18" b="29289"/>
          <a:stretch>
            <a:fillRect/>
          </a:stretch>
        </p:blipFill>
        <p:spPr>
          <a:xfrm>
            <a:off x="567276" y="3705447"/>
            <a:ext cx="3975100" cy="1653363"/>
          </a:xfrm>
          <a:prstGeom prst="rect">
            <a:avLst/>
          </a:prstGeom>
        </p:spPr>
      </p:pic>
      <p:pic>
        <p:nvPicPr>
          <p:cNvPr id="7" name="Picture 6" descr="Copyright – Intellectual Property Office">
            <a:extLst>
              <a:ext uri="{FF2B5EF4-FFF2-40B4-BE49-F238E27FC236}">
                <a16:creationId xmlns:a16="http://schemas.microsoft.com/office/drawing/2014/main" id="{BF1135B8-64A2-8714-9AF9-207750AE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15" y="3146130"/>
            <a:ext cx="5093433" cy="2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1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0C83-B50F-51D1-3297-BD211D8D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x | Financial Times">
            <a:extLst>
              <a:ext uri="{FF2B5EF4-FFF2-40B4-BE49-F238E27FC236}">
                <a16:creationId xmlns:a16="http://schemas.microsoft.com/office/drawing/2014/main" id="{7C5555D6-2558-C51E-C19E-98FF2198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85260" y="3702078"/>
            <a:ext cx="4974419" cy="2790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3E7F-0A60-D9B3-483B-4615EA9702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dirty="0"/>
              <a:t>Finance Authorisation Policy and Procedures</a:t>
            </a:r>
            <a:endParaRPr lang="en-AU" dirty="0"/>
          </a:p>
          <a:p>
            <a:r>
              <a:rPr lang="en-AU" dirty="0"/>
              <a:t> </a:t>
            </a:r>
          </a:p>
          <a:p>
            <a:r>
              <a:rPr lang="en-AU" dirty="0"/>
              <a:t>Establishes a mandatory governance framework for all transactions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68DB-D912-DCF2-8D5D-5DF960C8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092-D8EE-EB4C-6831-B30C3ED6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C5A8-6B53-68F3-22D3-A46EFD685E26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Procedure:</a:t>
            </a:r>
          </a:p>
          <a:p>
            <a:endParaRPr lang="en-AU" dirty="0"/>
          </a:p>
          <a:p>
            <a:pPr lvl="0"/>
            <a:r>
              <a:rPr lang="en-AU" dirty="0"/>
              <a:t>Approval Authority</a:t>
            </a:r>
            <a:br>
              <a:rPr lang="en-AU" dirty="0"/>
            </a:br>
            <a:br>
              <a:rPr lang="en-AU" dirty="0"/>
            </a:br>
            <a:r>
              <a:rPr lang="en-AU" dirty="0"/>
              <a:t>Credit Card Issuance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Usage Limits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Reconciliation </a:t>
            </a:r>
          </a:p>
        </p:txBody>
      </p:sp>
    </p:spTree>
    <p:extLst>
      <p:ext uri="{BB962C8B-B14F-4D97-AF65-F5344CB8AC3E}">
        <p14:creationId xmlns:p14="http://schemas.microsoft.com/office/powerpoint/2010/main" val="99287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B048-9908-8B17-37A9-7F54B7B9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ked Document Stock Illustrations – 4,314 Locked Document Stock  Illustrations, Vectors &amp; Clipart - Dreamstime">
            <a:extLst>
              <a:ext uri="{FF2B5EF4-FFF2-40B4-BE49-F238E27FC236}">
                <a16:creationId xmlns:a16="http://schemas.microsoft.com/office/drawing/2014/main" id="{948633D1-C82A-D096-1AD7-99BECCC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79" b="7418"/>
          <a:stretch>
            <a:fillRect/>
          </a:stretch>
        </p:blipFill>
        <p:spPr>
          <a:xfrm>
            <a:off x="4325856" y="3312801"/>
            <a:ext cx="3922527" cy="32989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B8261-4141-476E-48E3-8502B04CD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1612251"/>
          </a:xfrm>
        </p:spPr>
        <p:txBody>
          <a:bodyPr>
            <a:normAutofit/>
          </a:bodyPr>
          <a:lstStyle/>
          <a:p>
            <a:pPr lvl="0"/>
            <a:r>
              <a:rPr lang="en-AU" b="1" dirty="0"/>
              <a:t>Privacy Policy and Procedures</a:t>
            </a:r>
            <a:endParaRPr lang="en-AU" dirty="0"/>
          </a:p>
          <a:p>
            <a:r>
              <a:rPr lang="en-AU" dirty="0"/>
              <a:t>Protecting personal information Based od Australian Privacy Principles (APPs) and the </a:t>
            </a:r>
            <a:r>
              <a:rPr lang="en-AU" i="1" dirty="0"/>
              <a:t>Privacy Act 1988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0842-B277-1F25-4078-8D98DCD3AC05}"/>
              </a:ext>
            </a:extLst>
          </p:cNvPr>
          <p:cNvSpPr txBox="1"/>
          <p:nvPr/>
        </p:nvSpPr>
        <p:spPr>
          <a:xfrm>
            <a:off x="8248383" y="2551837"/>
            <a:ext cx="3044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Procedure:</a:t>
            </a:r>
          </a:p>
          <a:p>
            <a:endParaRPr lang="en-AU" dirty="0"/>
          </a:p>
          <a:p>
            <a:pPr lvl="0"/>
            <a:r>
              <a:rPr lang="en-AU" dirty="0"/>
              <a:t>Data Collection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Physical/Digital Storage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Cyber Prevention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0EFE3-ADC0-88C2-76A5-2AF20A27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A002-67AD-7D45-D549-1FC29AF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95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512-2645-C450-CF43-85FCE0F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3B3F-A9D7-00E5-B534-A0D19A4C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Summary of Policies and Procedures</a:t>
            </a:r>
          </a:p>
        </p:txBody>
      </p:sp>
      <p:pic>
        <p:nvPicPr>
          <p:cNvPr id="3" name="Picture 2" descr="Stickman business graphic presentation. Stick figure cartoon people  pictogram. infographic, statistical chart. 62387781 Vector Art at Vecteezy">
            <a:extLst>
              <a:ext uri="{FF2B5EF4-FFF2-40B4-BE49-F238E27FC236}">
                <a16:creationId xmlns:a16="http://schemas.microsoft.com/office/drawing/2014/main" id="{3F609707-42C6-68B6-C2CD-A2B43E7E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529" y="1586172"/>
            <a:ext cx="4970012" cy="4970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E7C9-0884-AEEC-7C67-6268748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r>
              <a:rPr lang="en-AU" b="1" dirty="0"/>
              <a:t>Performance Management Policy and Procedures</a:t>
            </a:r>
            <a:endParaRPr lang="en-AU" dirty="0"/>
          </a:p>
          <a:p>
            <a:r>
              <a:rPr lang="en-AU" dirty="0"/>
              <a:t>Focuses on procedural fairness, transparency, and professional development.</a:t>
            </a:r>
          </a:p>
          <a:p>
            <a:r>
              <a:rPr lang="en-AU" dirty="0"/>
              <a:t> </a:t>
            </a: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0D095-4944-6A0C-AC94-6366001A7840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Procedure:</a:t>
            </a:r>
          </a:p>
          <a:p>
            <a:endParaRPr lang="en-AU" dirty="0"/>
          </a:p>
          <a:p>
            <a:pPr lvl="0"/>
            <a:r>
              <a:rPr lang="en-AU" dirty="0"/>
              <a:t>Review Cycle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Evaluation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Dispute Resolution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Rewards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221A-9DD4-5C3A-BC72-D1542FD6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6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B39-8CB3-0509-6F06-3B7B674C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man Writing Stock Illustrations – 513 Stickman Writing Stock  Illustrations, Vectors &amp; Clipart - Dreamstime">
            <a:extLst>
              <a:ext uri="{FF2B5EF4-FFF2-40B4-BE49-F238E27FC236}">
                <a16:creationId xmlns:a16="http://schemas.microsoft.com/office/drawing/2014/main" id="{51AF824C-5664-37C1-5A23-717F66283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438400" y="0"/>
            <a:ext cx="73152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575E4-6A2B-D565-242C-9C6F306F5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1" y="2087879"/>
            <a:ext cx="4970012" cy="3228399"/>
          </a:xfrm>
        </p:spPr>
        <p:txBody>
          <a:bodyPr>
            <a:normAutofit/>
          </a:bodyPr>
          <a:lstStyle/>
          <a:p>
            <a:pPr lvl="0"/>
            <a:r>
              <a:rPr lang="en-AU" b="1" dirty="0"/>
              <a:t>Documentation policy and Procedures</a:t>
            </a:r>
          </a:p>
          <a:p>
            <a:pPr lvl="0"/>
            <a:endParaRPr lang="en-AU" b="1" dirty="0"/>
          </a:p>
          <a:p>
            <a:r>
              <a:rPr lang="en-AU" dirty="0"/>
              <a:t>Deseing to ensure consistency, version control, and efficient retrieval across the organization.</a:t>
            </a:r>
          </a:p>
          <a:p>
            <a:pPr lvl="0"/>
            <a:r>
              <a:rPr lang="en-AU" dirty="0"/>
              <a:t> </a:t>
            </a:r>
          </a:p>
          <a:p>
            <a:r>
              <a:rPr lang="en-AU" dirty="0"/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832EE-8165-BDF5-0D5E-63116C22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Summary of Policies and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D9F9-C41B-3326-A912-83FE6C9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8C6A-3B97-9AB0-DD9A-660892F6820E}"/>
              </a:ext>
            </a:extLst>
          </p:cNvPr>
          <p:cNvSpPr txBox="1"/>
          <p:nvPr/>
        </p:nvSpPr>
        <p:spPr>
          <a:xfrm>
            <a:off x="8248383" y="2551837"/>
            <a:ext cx="3044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Procedure:</a:t>
            </a:r>
          </a:p>
          <a:p>
            <a:endParaRPr lang="en-AU" b="1" dirty="0"/>
          </a:p>
          <a:p>
            <a:pPr lvl="0"/>
            <a:r>
              <a:rPr lang="en-AU" dirty="0"/>
              <a:t>Standardization</a:t>
            </a:r>
          </a:p>
          <a:p>
            <a:pPr lvl="0"/>
            <a:r>
              <a:rPr lang="en-AU" dirty="0"/>
              <a:t>.</a:t>
            </a:r>
          </a:p>
          <a:p>
            <a:pPr lvl="0"/>
            <a:r>
              <a:rPr lang="en-AU" dirty="0"/>
              <a:t>Naming Convention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Storage</a:t>
            </a:r>
          </a:p>
          <a:p>
            <a:pPr lvl="0"/>
            <a:r>
              <a:rPr lang="en-AU" dirty="0"/>
              <a:t>.</a:t>
            </a:r>
          </a:p>
          <a:p>
            <a:r>
              <a:rPr lang="en-AU" dirty="0"/>
              <a:t>Feedback Loop </a:t>
            </a:r>
          </a:p>
        </p:txBody>
      </p:sp>
    </p:spTree>
    <p:extLst>
      <p:ext uri="{BB962C8B-B14F-4D97-AF65-F5344CB8AC3E}">
        <p14:creationId xmlns:p14="http://schemas.microsoft.com/office/powerpoint/2010/main" val="1738393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0FAB-7DD6-85DF-03AB-01254D3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0B3B-11DC-AB8C-88FE-69A452F5C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dirty="0"/>
              <a:t>Financial Performance Bias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Excessive focus on revenue growth as an indicator of success, ignoring the impact of rising operating costs. </a:t>
            </a:r>
          </a:p>
          <a:p>
            <a:pPr lvl="0"/>
            <a:br>
              <a:rPr lang="en-AU" dirty="0"/>
            </a:b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0103-4475-AE86-D2FE-3C00D7D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B099-1CD4-72EC-BD15-7ACF5A4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601EB-1768-71D2-48F6-3B22B36AE8DF}"/>
              </a:ext>
            </a:extLst>
          </p:cNvPr>
          <p:cNvSpPr/>
          <p:nvPr/>
        </p:nvSpPr>
        <p:spPr>
          <a:xfrm>
            <a:off x="702914" y="2347605"/>
            <a:ext cx="3548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89207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692-3025-16FD-1526-EF1EE9D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BE51-5FE5-A2A6-0864-299F7050C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dirty="0"/>
              <a:t>Operational and Manufacturing Bias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Reliance on a single plant in Hong Kong based on past successes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D313-9191-2142-5B52-6F2E30B3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A3B-BFDE-7D69-DF3B-8E2834A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1FA42-068A-2FD9-181A-2BDE07EC368B}"/>
              </a:ext>
            </a:extLst>
          </p:cNvPr>
          <p:cNvSpPr/>
          <p:nvPr/>
        </p:nvSpPr>
        <p:spPr>
          <a:xfrm>
            <a:off x="1298143" y="2347605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424376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A0D3-4734-A3B3-DB4D-5EC96B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83EE-1739-6B75-67BD-479E56C2D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6252" y="2347605"/>
            <a:ext cx="3974396" cy="3923815"/>
          </a:xfrm>
        </p:spPr>
        <p:txBody>
          <a:bodyPr>
            <a:normAutofit/>
          </a:bodyPr>
          <a:lstStyle/>
          <a:p>
            <a:pPr lvl="0"/>
            <a:r>
              <a:rPr lang="en-AU" b="1" dirty="0"/>
              <a:t>Technology and ERP Bias</a:t>
            </a:r>
          </a:p>
          <a:p>
            <a:pPr lvl="0"/>
            <a:r>
              <a:rPr lang="en-AU" dirty="0"/>
              <a:t>The current ERP system were sufficient to manage global disruptions.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63713-ED2B-467F-7D4A-E1E2C70F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AU" dirty="0"/>
              <a:t>Assessment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8FECC-CF45-6E2C-40BB-5B679F59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38BBD-F2AD-E7D2-C3F7-0DCDC3ED8C55}"/>
              </a:ext>
            </a:extLst>
          </p:cNvPr>
          <p:cNvSpPr/>
          <p:nvPr/>
        </p:nvSpPr>
        <p:spPr>
          <a:xfrm>
            <a:off x="731768" y="2347605"/>
            <a:ext cx="3491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218533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79938"/>
            <a:ext cx="5864225" cy="5767217"/>
          </a:xfrm>
        </p:spPr>
        <p:txBody>
          <a:bodyPr>
            <a:normAutofit/>
          </a:bodyPr>
          <a:lstStyle/>
          <a:p>
            <a:r>
              <a:rPr lang="en-US" dirty="0"/>
              <a:t>The company is </a:t>
            </a:r>
            <a:r>
              <a:rPr lang="en-US" dirty="0" err="1"/>
              <a:t>Worlducation</a:t>
            </a:r>
            <a:r>
              <a:rPr lang="en-US" dirty="0"/>
              <a:t>. This is a social startup founded in 2016 that aims to transform how children learn in school. </a:t>
            </a:r>
          </a:p>
          <a:p>
            <a:endParaRPr lang="en-US" dirty="0"/>
          </a:p>
          <a:p>
            <a:r>
              <a:rPr lang="en-US" dirty="0"/>
              <a:t>The company combines hardware, software, content, and activities, supported by AI technology, to create an optimal learning path for elementary school students.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 Manuel Perez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Mision &amp; Vision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AU" dirty="0"/>
              <a:t>To achieve their </a:t>
            </a:r>
            <a:r>
              <a:rPr lang="en-AU" b="1" dirty="0"/>
              <a:t>vision</a:t>
            </a:r>
            <a:r>
              <a:rPr lang="en-AU" dirty="0"/>
              <a:t> also operates with a strong social mission: donating and training classrooms around the world that cannot afford technology, with the vision of a world without illiteracy.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Their </a:t>
            </a:r>
            <a:r>
              <a:rPr lang="en-AU" b="1" dirty="0"/>
              <a:t>mission</a:t>
            </a:r>
            <a:r>
              <a:rPr lang="en-AU" dirty="0"/>
              <a:t> is to be the change and facilitate a world without illiteracy by changing the way children learn in school and the number of schools that have access to technology.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9577-A22D-76F0-737C-AD0D1DB09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79632"/>
            <a:ext cx="3778558" cy="1870405"/>
          </a:xfrm>
        </p:spPr>
        <p:txBody>
          <a:bodyPr/>
          <a:lstStyle/>
          <a:p>
            <a:r>
              <a:rPr lang="en-AU" b="1" dirty="0"/>
              <a:t>Their core values are:</a:t>
            </a:r>
            <a:endParaRPr lang="en-AU" dirty="0"/>
          </a:p>
          <a:p>
            <a:pPr lvl="0"/>
            <a:r>
              <a:rPr lang="en-AU" dirty="0"/>
              <a:t>Ethical principles</a:t>
            </a:r>
          </a:p>
          <a:p>
            <a:pPr lvl="0"/>
            <a:r>
              <a:rPr lang="en-AU" dirty="0"/>
              <a:t>Innovation</a:t>
            </a:r>
          </a:p>
          <a:p>
            <a:r>
              <a:rPr lang="en-AU" dirty="0"/>
              <a:t>Collaboration.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8F0C-69E4-28ED-1D6F-E5CBC11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E1B1-EE2D-9726-92A5-022E39609FF1}"/>
              </a:ext>
            </a:extLst>
          </p:cNvPr>
          <p:cNvSpPr txBox="1">
            <a:spLocks/>
          </p:cNvSpPr>
          <p:nvPr/>
        </p:nvSpPr>
        <p:spPr>
          <a:xfrm>
            <a:off x="5919020" y="2850037"/>
            <a:ext cx="3778558" cy="349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b="1" dirty="0"/>
              <a:t>Strategic  Priorities</a:t>
            </a:r>
            <a:endParaRPr lang="en-AU" dirty="0"/>
          </a:p>
          <a:p>
            <a:pPr>
              <a:lnSpc>
                <a:spcPct val="120000"/>
              </a:lnSpc>
            </a:pPr>
            <a:r>
              <a:rPr lang="en-AU" dirty="0"/>
              <a:t>To be well led, high performing, profitable and accountable. </a:t>
            </a:r>
          </a:p>
          <a:p>
            <a:pPr>
              <a:lnSpc>
                <a:spcPct val="120000"/>
              </a:lnSpc>
            </a:pPr>
            <a:r>
              <a:rPr lang="en-AU" dirty="0"/>
              <a:t>Increase their reach</a:t>
            </a:r>
          </a:p>
          <a:p>
            <a:pPr>
              <a:lnSpc>
                <a:spcPct val="120000"/>
              </a:lnSpc>
            </a:pPr>
            <a:r>
              <a:rPr lang="en-AU" dirty="0"/>
              <a:t>Continue building deeper customer relationships</a:t>
            </a:r>
          </a:p>
          <a:p>
            <a:pPr>
              <a:lnSpc>
                <a:spcPct val="120000"/>
              </a:lnSpc>
            </a:pPr>
            <a:r>
              <a:rPr lang="en-AU" dirty="0"/>
              <a:t>Attract, engage and develop the best staff</a:t>
            </a:r>
          </a:p>
          <a:p>
            <a:pPr marL="0" lvl="0" indent="0">
              <a:lnSpc>
                <a:spcPct val="120000"/>
              </a:lnSpc>
              <a:buNone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203B-784C-3691-729F-1C1280DE63BD}"/>
              </a:ext>
            </a:extLst>
          </p:cNvPr>
          <p:cNvSpPr txBox="1"/>
          <p:nvPr/>
        </p:nvSpPr>
        <p:spPr>
          <a:xfrm>
            <a:off x="8470232" y="3633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Direction signs icon, cartoon style ...">
            <a:extLst>
              <a:ext uri="{FF2B5EF4-FFF2-40B4-BE49-F238E27FC236}">
                <a16:creationId xmlns:a16="http://schemas.microsoft.com/office/drawing/2014/main" id="{8C5F8327-4980-A7CD-5BE8-2DF861D1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0" y="1914834"/>
            <a:ext cx="2248309" cy="22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What the company does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157046"/>
            <a:ext cx="5202237" cy="4089576"/>
          </a:xfrm>
        </p:spPr>
        <p:txBody>
          <a:bodyPr>
            <a:normAutofit/>
          </a:bodyPr>
          <a:lstStyle/>
          <a:p>
            <a:r>
              <a:rPr lang="en-AU" dirty="0" err="1"/>
              <a:t>Worlducation</a:t>
            </a:r>
            <a:r>
              <a:rPr lang="en-AU" dirty="0"/>
              <a:t> manufactures tablets for elementary school students and develops educational software and content that adapts to each child's learning progress. </a:t>
            </a:r>
          </a:p>
          <a:p>
            <a:r>
              <a:rPr lang="en-AU" dirty="0"/>
              <a:t>Currently, the company sells tablets and software subscriptions to schools, where teachers coordinate classroom activities. This business model is B2B.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 descr="9,200+ Kids Tablet Stock Illustrations, Royalty-Free Vector Graphics &amp; Clip  Art - iStock">
            <a:extLst>
              <a:ext uri="{FF2B5EF4-FFF2-40B4-BE49-F238E27FC236}">
                <a16:creationId xmlns:a16="http://schemas.microsoft.com/office/drawing/2014/main" id="{DC37DD0C-5535-7ADD-BA3D-E6F48523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1098576"/>
            <a:ext cx="4660848" cy="46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7B5D-CC34-BBA3-C45F-771487AE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203-CB7F-DE13-693D-8BCF96F8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AU" dirty="0"/>
              <a:t>Stakeholders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2204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About my role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5900225" cy="3961228"/>
          </a:xfrm>
        </p:spPr>
        <p:txBody>
          <a:bodyPr>
            <a:normAutofit/>
          </a:bodyPr>
          <a:lstStyle/>
          <a:p>
            <a:r>
              <a:rPr lang="en-US" dirty="0"/>
              <a:t>IT professional under the supervision of Divya Sapra. </a:t>
            </a:r>
          </a:p>
          <a:p>
            <a:endParaRPr lang="en-US" dirty="0"/>
          </a:p>
          <a:p>
            <a:r>
              <a:rPr lang="en-US" dirty="0"/>
              <a:t>Analyzing systems and resolving complex business problems, especially those related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ERP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technology solutions.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Cartoon Inspector Holding Magnifying Glass Stock Vector (Royalty Free)  37885354 | Shutterstock">
            <a:extLst>
              <a:ext uri="{FF2B5EF4-FFF2-40B4-BE49-F238E27FC236}">
                <a16:creationId xmlns:a16="http://schemas.microsoft.com/office/drawing/2014/main" id="{E7AFC807-914E-8800-F467-7510E42D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8" b="9513"/>
          <a:stretch>
            <a:fillRect/>
          </a:stretch>
        </p:blipFill>
        <p:spPr>
          <a:xfrm>
            <a:off x="7071360" y="1386840"/>
            <a:ext cx="471938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b05bf529-a1dc-42d5-b9d6-8a1e9569dd9c5bb566d4_wac-4a3e7a8b3983" id="{3651A571-81F2-7646-B17E-729B472ACFFF}" vid="{EC9E6B14-C443-2543-94D3-9DF85916D0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217</TotalTime>
  <Words>942</Words>
  <Application>Microsoft Macintosh PowerPoint</Application>
  <PresentationFormat>Widescreen</PresentationFormat>
  <Paragraphs>191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Avenir Next LT Pro Light</vt:lpstr>
      <vt:lpstr>Calibri</vt:lpstr>
      <vt:lpstr>Posterama</vt:lpstr>
      <vt:lpstr>Times New Roman</vt:lpstr>
      <vt:lpstr>Custom</vt:lpstr>
      <vt:lpstr>BSBCTR611   Applying critical thinking</vt:lpstr>
      <vt:lpstr>Business Overview</vt:lpstr>
      <vt:lpstr>PowerPoint Presentation</vt:lpstr>
      <vt:lpstr>Mision &amp; Vision</vt:lpstr>
      <vt:lpstr>PowerPoint Presentation</vt:lpstr>
      <vt:lpstr>What the company does </vt:lpstr>
      <vt:lpstr>PowerPoint Presentation</vt:lpstr>
      <vt:lpstr>Stakeholders</vt:lpstr>
      <vt:lpstr>About my role</vt:lpstr>
      <vt:lpstr>PowerPoint Presentation</vt:lpstr>
      <vt:lpstr>Summary of Numeric and Financial Data</vt:lpstr>
      <vt:lpstr>Summary</vt:lpstr>
      <vt:lpstr>Final tips &amp; takeaways</vt:lpstr>
      <vt:lpstr>PowerPoint Presentation</vt:lpstr>
      <vt:lpstr>solution features</vt:lpstr>
      <vt:lpstr>Objectives when pursuing solutions </vt:lpstr>
      <vt:lpstr>Advantages of solving the issue</vt:lpstr>
      <vt:lpstr>Risks involved in pursuing solutions</vt:lpstr>
      <vt:lpstr>Relevant Legislative and Organisational Requirements, Policies and Procedures</vt:lpstr>
      <vt:lpstr>Relevant Legislation</vt:lpstr>
      <vt:lpstr>Relevant Legislation</vt:lpstr>
      <vt:lpstr>Relevant Legislation</vt:lpstr>
      <vt:lpstr>Summary of Policies and Procedures</vt:lpstr>
      <vt:lpstr>Summary of Policies and Procedures</vt:lpstr>
      <vt:lpstr>Summary of Policies and Procedures</vt:lpstr>
      <vt:lpstr>Summary of Policies and Procedures</vt:lpstr>
      <vt:lpstr>Assessment of bias</vt:lpstr>
      <vt:lpstr>Assessment of bias</vt:lpstr>
      <vt:lpstr>Assessment of bias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9</cp:revision>
  <dcterms:created xsi:type="dcterms:W3CDTF">2026-01-28T08:20:37Z</dcterms:created>
  <dcterms:modified xsi:type="dcterms:W3CDTF">2026-01-28T11:58:30Z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